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media/image15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sldIdLst>
    <p:sldId id="256" r:id="rId4"/>
    <p:sldId id="315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09" r:id="rId14"/>
    <p:sldId id="31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DDB"/>
    <a:srgbClr val="022174"/>
    <a:srgbClr val="3D2F86"/>
    <a:srgbClr val="242A80"/>
    <a:srgbClr val="0F0135"/>
    <a:srgbClr val="7030A0"/>
    <a:srgbClr val="0E7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98" y="806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rc 220"/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oogle Shape;9;p2" title="techstartup-osc.jpg"/>
          <p:cNvPicPr preferRelativeResize="0"/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2" title="techstartup-osc.jpg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442677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Icon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287" y="6187889"/>
            <a:ext cx="897582" cy="548421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1488024" y="6569841"/>
            <a:ext cx="103774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4921537" y="6187890"/>
            <a:ext cx="30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b="1" dirty="0">
                <a:solidFill>
                  <a:schemeClr val="bg1"/>
                </a:solidFill>
                <a:latin typeface="Orbitron" panose="02000000000000000000" pitchFamily="2" charset="0"/>
                <a:ea typeface="Orbitron" panose="02000000000000000000" pitchFamily="2" charset="0"/>
              </a:rPr>
              <a:t>Coding Challenge v. 18</a:t>
            </a:r>
            <a:endParaRPr lang="bs-Latn-BA" b="1" dirty="0">
              <a:solidFill>
                <a:schemeClr val="bg1"/>
              </a:solidFill>
              <a:latin typeface="Orbitron" panose="02000000000000000000" pitchFamily="2" charset="0"/>
              <a:ea typeface="Orbitron" panose="02000000000000000000" pitchFamily="2" charset="0"/>
            </a:endParaRPr>
          </a:p>
        </p:txBody>
      </p:sp>
      <p:pic>
        <p:nvPicPr>
          <p:cNvPr id="7" name="Picture 6" descr="Shape&#10;&#10;Description automatically generated with low confidence"/>
          <p:cNvPicPr>
            <a:picLocks noChangeAspect="1"/>
          </p:cNvPicPr>
          <p:nvPr userDrawn="1"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246289">
            <a:off x="8299281" y="431170"/>
            <a:ext cx="883335" cy="883335"/>
          </a:xfrm>
          <a:prstGeom prst="rect">
            <a:avLst/>
          </a:prstGeom>
          <a:noFill/>
        </p:spPr>
      </p:pic>
      <p:pic>
        <p:nvPicPr>
          <p:cNvPr id="8" name="Picture 7" descr="Shape&#10;&#10;Description automatically generated with low confidence"/>
          <p:cNvPicPr>
            <a:picLocks noChangeAspect="1"/>
          </p:cNvPicPr>
          <p:nvPr userDrawn="1"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7676">
            <a:off x="5731776" y="629928"/>
            <a:ext cx="728446" cy="72844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/>
          <p:cNvPicPr>
            <a:picLocks noChangeAspect="1"/>
          </p:cNvPicPr>
          <p:nvPr userDrawn="1"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35694">
            <a:off x="3023484" y="651690"/>
            <a:ext cx="684922" cy="684922"/>
          </a:xfrm>
          <a:prstGeom prst="rect">
            <a:avLst/>
          </a:prstGeom>
          <a:noFill/>
        </p:spPr>
      </p:pic>
      <p:pic>
        <p:nvPicPr>
          <p:cNvPr id="10" name="Picture 9" descr="Shape&#10;&#10;Description automatically generated with low confidence"/>
          <p:cNvPicPr>
            <a:picLocks noChangeAspect="1"/>
          </p:cNvPicPr>
          <p:nvPr userDrawn="1"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7287" y="475244"/>
            <a:ext cx="795186" cy="795186"/>
          </a:xfrm>
          <a:prstGeom prst="rect">
            <a:avLst/>
          </a:prstGeom>
          <a:noFill/>
        </p:spPr>
      </p:pic>
      <p:grpSp>
        <p:nvGrpSpPr>
          <p:cNvPr id="11" name="Graphic 33"/>
          <p:cNvGrpSpPr/>
          <p:nvPr userDrawn="1"/>
        </p:nvGrpSpPr>
        <p:grpSpPr>
          <a:xfrm>
            <a:off x="10548554" y="538858"/>
            <a:ext cx="795187" cy="671809"/>
            <a:chOff x="7424910" y="2405641"/>
            <a:chExt cx="1771650" cy="1638300"/>
          </a:xfrm>
          <a:solidFill>
            <a:schemeClr val="accent1">
              <a:alpha val="46000"/>
            </a:schemeClr>
          </a:solidFill>
        </p:grpSpPr>
        <p:sp>
          <p:nvSpPr>
            <p:cNvPr id="12" name="Freeform: Shape 11"/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  <a:highlight>
                  <a:srgbClr val="00FF00"/>
                </a:highlight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9;p2" title="techstartup-osc.jpg"/>
          <p:cNvPicPr preferRelativeResize="0"/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1" name="Arc 220"/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14292" y="440668"/>
            <a:ext cx="6976678" cy="6417331"/>
            <a:chOff x="4594375" y="75486"/>
            <a:chExt cx="7514253" cy="6723078"/>
          </a:xfrm>
        </p:grpSpPr>
        <p:grpSp>
          <p:nvGrpSpPr>
            <p:cNvPr id="4" name="Graphic 166"/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357" name="Freeform: Shape 356"/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" name="Graphic 4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6" name="Graphic 5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8" name="Graphic 166"/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337" name="Freeform: Shape 336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166"/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317" name="Freeform: Shape 316"/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234"/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311" name="Freeform: Shape 310"/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/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/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/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/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/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166"/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91" name="Freeform: Shape 290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3"/>
            <p:cNvGrpSpPr/>
            <p:nvPr/>
          </p:nvGrpSpPr>
          <p:grpSpPr>
            <a:xfrm>
              <a:off x="6406484" y="75486"/>
              <a:ext cx="5702144" cy="6723078"/>
              <a:chOff x="5269706" y="2450306"/>
              <a:chExt cx="1654493" cy="1950720"/>
            </a:xfrm>
            <a:solidFill>
              <a:schemeClr val="bg1"/>
            </a:solidFill>
          </p:grpSpPr>
          <p:sp>
            <p:nvSpPr>
              <p:cNvPr id="34" name="Freeform: Shape 33"/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/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/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/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/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/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/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/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/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/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/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/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/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/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/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/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/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/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/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/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/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/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/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/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/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/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/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/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/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/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/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/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/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/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/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/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/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/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/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/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/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/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/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/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/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/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/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/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/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/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/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/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/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/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/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/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/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/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/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/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/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/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/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/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/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/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/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/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/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/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/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/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/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/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/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/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/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/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/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/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/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/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/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/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/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/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/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/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/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/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/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/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/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/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/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/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/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/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/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/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/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/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/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/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/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/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/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/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/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/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/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/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/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/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/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/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/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/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/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/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/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/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/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/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/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aphic 166"/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4" name="Freeform: Shape 13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77" name="Rectangle 376"/>
          <p:cNvSpPr/>
          <p:nvPr userDrawn="1"/>
        </p:nvSpPr>
        <p:spPr>
          <a:xfrm>
            <a:off x="4513943" y="580571"/>
            <a:ext cx="7854519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61694" y="1637583"/>
            <a:ext cx="6976678" cy="4515008"/>
          </a:xfrm>
          <a:prstGeom prst="rect">
            <a:avLst/>
          </a:prstGeom>
        </p:spPr>
      </p:pic>
      <p:sp>
        <p:nvSpPr>
          <p:cNvPr id="378" name="TextBox 377"/>
          <p:cNvSpPr txBox="1"/>
          <p:nvPr userDrawn="1"/>
        </p:nvSpPr>
        <p:spPr>
          <a:xfrm>
            <a:off x="6720115" y="88563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2400" b="0" dirty="0">
                <a:latin typeface="Orbitron" panose="02000000000000000000" pitchFamily="2" charset="0"/>
                <a:ea typeface="Orbitron" panose="02000000000000000000" pitchFamily="2" charset="0"/>
              </a:rPr>
              <a:t>SPONZORI</a:t>
            </a:r>
            <a:endParaRPr lang="bs-Latn-BA" sz="2400" b="0" dirty="0">
              <a:latin typeface="Orbitron" panose="02000000000000000000" pitchFamily="2" charset="0"/>
              <a:ea typeface="Orbitron" panose="02000000000000000000" pitchFamily="2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2" title="techstartup-osc.jpg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-4210050" y="0"/>
            <a:ext cx="7515224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" name="Oval 133"/>
          <p:cNvSpPr/>
          <p:nvPr userDrawn="1"/>
        </p:nvSpPr>
        <p:spPr>
          <a:xfrm>
            <a:off x="1698171" y="1770743"/>
            <a:ext cx="3396343" cy="3135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grpSp>
        <p:nvGrpSpPr>
          <p:cNvPr id="135" name="Graphic 3"/>
          <p:cNvGrpSpPr/>
          <p:nvPr userDrawn="1"/>
        </p:nvGrpSpPr>
        <p:grpSpPr>
          <a:xfrm>
            <a:off x="2075605" y="1895202"/>
            <a:ext cx="2641473" cy="3132909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136" name="Freeform: Shape 135"/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/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/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/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/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/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/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/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/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/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/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/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/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/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/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/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/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/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/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/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/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/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/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/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/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/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/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/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/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/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/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/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/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/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/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/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/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/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/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/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/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/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/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/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/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/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/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/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/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/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/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/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/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/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/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/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/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/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/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/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/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/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/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/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/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/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/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/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/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/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/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/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/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/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/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/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/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/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/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/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/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/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/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/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/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/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/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/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/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/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/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/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/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/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/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/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/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/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/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/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/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/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/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/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/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/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/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/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/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/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/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/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/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/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/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/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/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/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/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/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/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/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/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/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/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/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3" name="TextBox 262"/>
          <p:cNvSpPr txBox="1"/>
          <p:nvPr userDrawn="1"/>
        </p:nvSpPr>
        <p:spPr>
          <a:xfrm>
            <a:off x="5733143" y="3193144"/>
            <a:ext cx="457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hr-BA" sz="4400" b="0" i="0" u="none" strike="noStrike" kern="0" cap="none" spc="0" normalizeH="0" baseline="0" noProof="0" dirty="0">
                <a:ln>
                  <a:noFill/>
                </a:ln>
                <a:solidFill>
                  <a:srgbClr val="0E76BC"/>
                </a:solidFill>
                <a:effectLst/>
                <a:uLnTx/>
                <a:uFillTx/>
                <a:latin typeface="Syne SemiBold" panose="020B0604020202020204" charset="-18"/>
                <a:cs typeface="Arial" panose="020B0604020202020204"/>
                <a:sym typeface="Arial" panose="020B0604020202020204"/>
              </a:rPr>
              <a:t>Hvala na pažnji!</a:t>
            </a:r>
            <a:endParaRPr kumimoji="0" lang="hr-BA" sz="4400" b="0" i="0" u="none" strike="noStrike" kern="0" cap="none" spc="0" normalizeH="0" baseline="0" noProof="0" dirty="0">
              <a:ln>
                <a:noFill/>
              </a:ln>
              <a:solidFill>
                <a:srgbClr val="0E76BC"/>
              </a:solidFill>
              <a:effectLst/>
              <a:uLnTx/>
              <a:uFillTx/>
              <a:latin typeface="Syne SemiBold" panose="020B0604020202020204" charset="-18"/>
              <a:cs typeface="Arial" panose="020B0604020202020204"/>
              <a:sym typeface="Arial" panose="020B0604020202020204"/>
            </a:endParaRPr>
          </a:p>
          <a:p>
            <a:endParaRPr lang="bs-Latn-BA" dirty="0">
              <a:solidFill>
                <a:srgbClr val="0E76BC"/>
              </a:solidFill>
            </a:endParaRPr>
          </a:p>
        </p:txBody>
      </p:sp>
      <p:pic>
        <p:nvPicPr>
          <p:cNvPr id="265" name="Graphic 26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575" y="32679"/>
            <a:ext cx="1388164" cy="1738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2" title="techstartup-osc.jpg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-537028" y="-45358"/>
            <a:ext cx="12862378" cy="690335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" name="Oval 133"/>
          <p:cNvSpPr/>
          <p:nvPr userDrawn="1"/>
        </p:nvSpPr>
        <p:spPr>
          <a:xfrm>
            <a:off x="3265714" y="1103086"/>
            <a:ext cx="4905829" cy="47026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grpSp>
        <p:nvGrpSpPr>
          <p:cNvPr id="135" name="Graphic 3"/>
          <p:cNvGrpSpPr/>
          <p:nvPr userDrawn="1"/>
        </p:nvGrpSpPr>
        <p:grpSpPr>
          <a:xfrm>
            <a:off x="4470463" y="1913492"/>
            <a:ext cx="2641473" cy="3132909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136" name="Freeform: Shape 135"/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/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/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/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/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/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/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/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/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/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/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/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/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/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/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/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/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/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/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/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/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/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/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/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/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/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/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/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/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/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/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/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/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/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/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/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/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/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/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/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/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/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/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/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/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/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/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/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/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/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/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/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/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/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/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/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/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/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/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/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/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/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/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/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/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/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/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/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/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/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/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/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/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/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/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/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/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/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/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/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/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/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/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/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/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/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/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/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/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/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/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/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/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/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/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/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/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/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/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/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/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/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/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/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/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/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/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/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/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/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/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/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/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/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/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/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/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/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/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/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/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/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/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/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/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/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A no cell phone sign&#10;&#10;AI-generated content may be incorrect.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72" y="1759857"/>
            <a:ext cx="3338286" cy="33382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korisnickoime/SmartLocker-FIT202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08105" y="1210669"/>
            <a:ext cx="5413827" cy="3867304"/>
            <a:chOff x="2491486" y="2162502"/>
            <a:chExt cx="4808325" cy="3434770"/>
          </a:xfrm>
          <a:solidFill>
            <a:schemeClr val="bg1">
              <a:alpha val="30000"/>
            </a:schemeClr>
          </a:solidFill>
        </p:grpSpPr>
        <p:grpSp>
          <p:nvGrpSpPr>
            <p:cNvPr id="16" name="Graphic 166"/>
            <p:cNvGrpSpPr/>
            <p:nvPr/>
          </p:nvGrpSpPr>
          <p:grpSpPr>
            <a:xfrm rot="10800000">
              <a:off x="2736207" y="2565662"/>
              <a:ext cx="3591640" cy="768191"/>
              <a:chOff x="4298394" y="3045618"/>
              <a:chExt cx="3591640" cy="768191"/>
            </a:xfrm>
            <a:grpFill/>
          </p:grpSpPr>
          <p:sp>
            <p:nvSpPr>
              <p:cNvPr id="218" name="Freeform: Shape 217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072619" cy="771525"/>
            </a:xfrm>
            <a:prstGeom prst="rect">
              <a:avLst/>
            </a:prstGeom>
          </p:spPr>
        </p:pic>
        <p:pic>
          <p:nvPicPr>
            <p:cNvPr id="19" name="Graphic 18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985439" y="4508639"/>
              <a:ext cx="2200567" cy="771525"/>
            </a:xfrm>
            <a:prstGeom prst="rect">
              <a:avLst/>
            </a:prstGeom>
          </p:spPr>
        </p:pic>
        <p:grpSp>
          <p:nvGrpSpPr>
            <p:cNvPr id="20" name="Graphic 166"/>
            <p:cNvGrpSpPr/>
            <p:nvPr/>
          </p:nvGrpSpPr>
          <p:grpSpPr>
            <a:xfrm rot="10800000">
              <a:off x="2851116" y="3792900"/>
              <a:ext cx="3591640" cy="768191"/>
              <a:chOff x="4298394" y="3045618"/>
              <a:chExt cx="3591640" cy="768191"/>
            </a:xfrm>
            <a:grpFill/>
          </p:grpSpPr>
          <p:sp>
            <p:nvSpPr>
              <p:cNvPr id="199" name="Freeform: Shape 198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/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/>
            <p:cNvGrpSpPr/>
            <p:nvPr/>
          </p:nvGrpSpPr>
          <p:grpSpPr>
            <a:xfrm>
              <a:off x="2747620" y="2519961"/>
              <a:ext cx="3442055" cy="1952676"/>
              <a:chOff x="6899398" y="1579907"/>
              <a:chExt cx="4192381" cy="2378335"/>
            </a:xfrm>
            <a:grpFill/>
          </p:grpSpPr>
          <p:sp>
            <p:nvSpPr>
              <p:cNvPr id="172" name="Freeform: Shape 171"/>
              <p:cNvSpPr/>
              <p:nvPr/>
            </p:nvSpPr>
            <p:spPr>
              <a:xfrm>
                <a:off x="8179932" y="1579907"/>
                <a:ext cx="2911847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Freeform: Shape 174"/>
              <p:cNvSpPr/>
              <p:nvPr/>
            </p:nvSpPr>
            <p:spPr>
              <a:xfrm>
                <a:off x="6899398" y="3205767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/>
              <p:cNvSpPr/>
              <p:nvPr/>
            </p:nvSpPr>
            <p:spPr>
              <a:xfrm>
                <a:off x="7588427" y="1653250"/>
                <a:ext cx="3316716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/>
              <p:cNvSpPr/>
              <p:nvPr/>
            </p:nvSpPr>
            <p:spPr>
              <a:xfrm>
                <a:off x="7596285" y="1665632"/>
                <a:ext cx="324353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/>
            <p:cNvGrpSpPr/>
            <p:nvPr/>
          </p:nvGrpSpPr>
          <p:grpSpPr>
            <a:xfrm>
              <a:off x="4048905" y="5006583"/>
              <a:ext cx="2675401" cy="572223"/>
              <a:chOff x="4298394" y="3045618"/>
              <a:chExt cx="3591640" cy="768191"/>
            </a:xfrm>
            <a:grpFill/>
          </p:grpSpPr>
          <p:sp>
            <p:nvSpPr>
              <p:cNvPr id="153" name="Freeform: Shape 152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/>
            <p:cNvGrpSpPr/>
            <p:nvPr/>
          </p:nvGrpSpPr>
          <p:grpSpPr>
            <a:xfrm>
              <a:off x="4373593" y="2162502"/>
              <a:ext cx="2926218" cy="3434770"/>
              <a:chOff x="5269706" y="2455069"/>
              <a:chExt cx="1657839" cy="1945957"/>
            </a:xfrm>
            <a:grpFill/>
          </p:grpSpPr>
          <p:sp>
            <p:nvSpPr>
              <p:cNvPr id="25" name="Freeform: Shape 24"/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/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/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/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/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/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/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/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/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/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/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/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/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/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/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/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/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/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/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/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/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/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/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/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/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/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/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/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/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/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/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/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/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/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/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/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/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/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/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/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/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/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/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/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/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/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/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/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/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/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/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/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/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/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/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/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/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/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/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/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/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/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/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/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/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/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/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/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/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/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/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/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/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/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/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/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/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/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/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/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/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/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/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/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/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/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/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/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/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/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/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/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/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/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/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/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/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/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/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/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/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/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/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/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/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/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/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/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/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/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/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/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/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/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/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/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/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/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/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/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/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/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/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/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/>
              <p:cNvSpPr/>
              <p:nvPr/>
            </p:nvSpPr>
            <p:spPr>
              <a:xfrm>
                <a:off x="5679770" y="2483541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glow rad="127000">
                  <a:schemeClr val="accent1">
                    <a:alpha val="0"/>
                  </a:schemeClr>
                </a:glo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19527" y="2149730"/>
            <a:ext cx="5610577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bs-Latn-BA" sz="2800" dirty="0">
                <a:solidFill>
                  <a:schemeClr val="bg1"/>
                </a:solidFill>
                <a:latin typeface="Arial Black" panose="020B0A04020102020204" pitchFamily="34" charset="0"/>
                <a:cs typeface="Segoe UI" panose="020B0502040204020203"/>
              </a:rPr>
              <a:t>SMART LOCKER</a:t>
            </a:r>
            <a:endParaRPr lang="bs-Latn-BA" sz="2800" dirty="0">
              <a:solidFill>
                <a:schemeClr val="bg1"/>
              </a:solidFill>
              <a:latin typeface="Arial Black" panose="020B0A04020102020204" pitchFamily="34" charset="0"/>
              <a:cs typeface="Segoe UI" panose="020B0502040204020203"/>
            </a:endParaRPr>
          </a:p>
          <a:p>
            <a:pPr algn="ctr"/>
            <a:r>
              <a:rPr lang="bs-Latn-BA" sz="2800" b="0" dirty="0">
                <a:solidFill>
                  <a:schemeClr val="bg1"/>
                </a:solidFill>
                <a:latin typeface="Arial Black" panose="020B0A04020102020204" pitchFamily="34" charset="0"/>
                <a:cs typeface="Segoe UI" panose="020B0502040204020203"/>
              </a:rPr>
              <a:t>DGM </a:t>
            </a:r>
            <a:endParaRPr lang="en-GB" b="0" dirty="0">
              <a:solidFill>
                <a:schemeClr val="bg1"/>
              </a:solidFill>
              <a:latin typeface="Arial Black" panose="020B0A04020102020204" pitchFamily="34" charset="0"/>
              <a:cs typeface="Segoe UI" panose="020B0502040204020203"/>
            </a:endParaRPr>
          </a:p>
          <a:p>
            <a:pPr algn="ctr"/>
            <a:r>
              <a:rPr lang="bs-Latn-BA" sz="2000" dirty="0">
                <a:solidFill>
                  <a:schemeClr val="bg1"/>
                </a:solidFill>
                <a:latin typeface="Arial Black" panose="020B0A04020102020204" pitchFamily="34" charset="0"/>
                <a:cs typeface="Calibri" panose="020F0502020204030204"/>
              </a:rPr>
              <a:t>Sara Šelo (Druga gimnazija Mostar)</a:t>
            </a:r>
            <a:endParaRPr lang="bs-Latn-BA" sz="2000" dirty="0">
              <a:solidFill>
                <a:schemeClr val="bg1"/>
              </a:solidFill>
              <a:latin typeface="Arial Black" panose="020B0A04020102020204" pitchFamily="34" charset="0"/>
              <a:cs typeface="Calibri" panose="020F0502020204030204"/>
            </a:endParaRPr>
          </a:p>
          <a:p>
            <a:pPr algn="ctr"/>
            <a:r>
              <a:rPr lang="bs-Latn-BA" sz="2000" dirty="0">
                <a:solidFill>
                  <a:schemeClr val="bg1"/>
                </a:solidFill>
                <a:latin typeface="Arial Black" panose="020B0A04020102020204" pitchFamily="34" charset="0"/>
                <a:cs typeface="Calibri" panose="020F0502020204030204"/>
              </a:rPr>
              <a:t>Šejla Ćumurija (Druga gimnazija Mostar)</a:t>
            </a:r>
            <a:endParaRPr lang="bs-Latn-BA" sz="2000" dirty="0">
              <a:solidFill>
                <a:schemeClr val="bg1"/>
              </a:solidFill>
              <a:latin typeface="Arial Black" panose="020B0A04020102020204" pitchFamily="34" charset="0"/>
              <a:cs typeface="Calibri" panose="020F0502020204030204"/>
            </a:endParaRPr>
          </a:p>
          <a:p>
            <a:pPr algn="ctr"/>
            <a:r>
              <a:rPr lang="bs-Latn-BA" sz="2000" dirty="0">
                <a:solidFill>
                  <a:schemeClr val="bg1"/>
                </a:solidFill>
                <a:latin typeface="Arial Black" panose="020B0A04020102020204" pitchFamily="34" charset="0"/>
                <a:cs typeface="Calibri" panose="020F0502020204030204"/>
              </a:rPr>
              <a:t>Fatih Ali Šabović (Druga gimnazija Mostar)</a:t>
            </a:r>
            <a:endParaRPr lang="bs-Latn-BA" sz="2000" dirty="0">
              <a:solidFill>
                <a:schemeClr val="bg1"/>
              </a:solidFill>
              <a:latin typeface="Arial Black" panose="020B0A04020102020204" pitchFamily="34" charset="0"/>
              <a:cs typeface="Calibri" panose="020F0502020204030204"/>
            </a:endParaRPr>
          </a:p>
          <a:p>
            <a:pPr algn="ctr"/>
            <a:r>
              <a:rPr lang="bs-Latn-BA" sz="2000" dirty="0">
                <a:solidFill>
                  <a:schemeClr val="bg1"/>
                </a:solidFill>
                <a:latin typeface="Arial Black" panose="020B0A04020102020204" pitchFamily="34" charset="0"/>
                <a:cs typeface="Calibri" panose="020F0502020204030204"/>
              </a:rPr>
              <a:t>Omar Šegetalo (Druga gimnazija Mostar)</a:t>
            </a:r>
            <a:endParaRPr lang="bs-Latn-BA" sz="2000" dirty="0">
              <a:solidFill>
                <a:schemeClr val="bg1"/>
              </a:solidFill>
              <a:latin typeface="Arial Black" panose="020B0A04020102020204" pitchFamily="34" charset="0"/>
              <a:cs typeface="Calibri" panose="020F0502020204030204"/>
            </a:endParaRPr>
          </a:p>
          <a:p>
            <a:pPr algn="ctr"/>
            <a:r>
              <a:rPr lang="bs-Latn-BA" sz="2000" dirty="0">
                <a:solidFill>
                  <a:schemeClr val="bg1"/>
                </a:solidFill>
                <a:latin typeface="Arial Black" panose="020B0A04020102020204" pitchFamily="34" charset="0"/>
                <a:cs typeface="Calibri" panose="020F0502020204030204"/>
              </a:rPr>
              <a:t>Kenan Kajtaz (Druga gimnazija Mostar)</a:t>
            </a:r>
            <a:endParaRPr lang="bs-Latn-BA" sz="2000" dirty="0">
              <a:solidFill>
                <a:schemeClr val="bg1"/>
              </a:solidFill>
              <a:latin typeface="Arial Black" panose="020B0A04020102020204" pitchFamily="34" charset="0"/>
              <a:cs typeface="Calibri" panose="020F0502020204030204"/>
            </a:endParaRPr>
          </a:p>
          <a:p>
            <a:pPr algn="ctr"/>
            <a:endParaRPr lang="bs-Latn-BA" sz="2800" dirty="0">
              <a:solidFill>
                <a:schemeClr val="bg1"/>
              </a:solidFill>
              <a:latin typeface="Arial Black" panose="020B0A04020102020204" pitchFamily="34" charset="0"/>
              <a:cs typeface="Calibri" panose="020F0502020204030204"/>
            </a:endParaRPr>
          </a:p>
          <a:p>
            <a:pPr algn="ctr"/>
            <a:endParaRPr lang="bs-Latn-BA" sz="2800" dirty="0">
              <a:solidFill>
                <a:schemeClr val="bg1"/>
              </a:solidFill>
              <a:latin typeface="Arial Black" panose="020B0A04020102020204" pitchFamily="34" charset="0"/>
              <a:cs typeface="Calibri" panose="020F0502020204030204"/>
            </a:endParaRPr>
          </a:p>
          <a:p>
            <a:pPr algn="ctr"/>
            <a:endParaRPr lang="bs-Latn-BA" sz="2800" dirty="0">
              <a:solidFill>
                <a:schemeClr val="bg1"/>
              </a:solidFill>
              <a:latin typeface="+mn-lt"/>
              <a:cs typeface="Calibri" panose="020F0502020204030204"/>
            </a:endParaRPr>
          </a:p>
        </p:txBody>
      </p:sp>
      <p:pic>
        <p:nvPicPr>
          <p:cNvPr id="456" name="Picture 455" descr="Shape&#10;&#10;Description automatically generated with low confidence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246289">
            <a:off x="1288880" y="769000"/>
            <a:ext cx="883335" cy="883335"/>
          </a:xfrm>
          <a:prstGeom prst="rect">
            <a:avLst/>
          </a:prstGeom>
        </p:spPr>
      </p:pic>
      <p:pic>
        <p:nvPicPr>
          <p:cNvPr id="457" name="Picture 456" descr="Shape&#10;&#10;Description automatically generated with low confidence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47676">
            <a:off x="561571" y="2188228"/>
            <a:ext cx="728446" cy="728446"/>
          </a:xfrm>
          <a:prstGeom prst="rect">
            <a:avLst/>
          </a:prstGeom>
        </p:spPr>
      </p:pic>
      <p:pic>
        <p:nvPicPr>
          <p:cNvPr id="458" name="Picture 457" descr="Shape&#10;&#10;Description automatically generated with low confidence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35694">
            <a:off x="860562" y="4060286"/>
            <a:ext cx="684922" cy="684922"/>
          </a:xfrm>
          <a:prstGeom prst="rect">
            <a:avLst/>
          </a:prstGeom>
        </p:spPr>
      </p:pic>
      <p:pic>
        <p:nvPicPr>
          <p:cNvPr id="459" name="Picture 458" descr="Shape&#10;&#10;Description automatically generated with low confidence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32241" y="5135596"/>
            <a:ext cx="795186" cy="795186"/>
          </a:xfrm>
          <a:prstGeom prst="rect">
            <a:avLst/>
          </a:prstGeom>
        </p:spPr>
      </p:pic>
      <p:pic>
        <p:nvPicPr>
          <p:cNvPr id="460" name="Graphic 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47675" y="190987"/>
            <a:ext cx="1554279" cy="1946049"/>
          </a:xfrm>
          <a:prstGeom prst="rect">
            <a:avLst/>
          </a:prstGeom>
        </p:spPr>
      </p:pic>
      <p:grpSp>
        <p:nvGrpSpPr>
          <p:cNvPr id="461" name="Graphic 33"/>
          <p:cNvGrpSpPr/>
          <p:nvPr/>
        </p:nvGrpSpPr>
        <p:grpSpPr>
          <a:xfrm>
            <a:off x="3466165" y="538858"/>
            <a:ext cx="795187" cy="671809"/>
            <a:chOff x="7424910" y="2405641"/>
            <a:chExt cx="1771650" cy="1638300"/>
          </a:xfrm>
          <a:solidFill>
            <a:srgbClr val="276AB2"/>
          </a:solidFill>
        </p:grpSpPr>
        <p:sp>
          <p:nvSpPr>
            <p:cNvPr id="462" name="Freeform: Shape 461"/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463" name="Freeform: Shape 462"/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39" y="1293764"/>
            <a:ext cx="81912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GitHub </a:t>
            </a:r>
            <a:r>
              <a:rPr lang="en-US" sz="5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</a:t>
            </a:r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prezentacija</a:t>
            </a:r>
            <a:endParaRPr lang="en-US" sz="5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0400" y="2367280"/>
            <a:ext cx="80193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Repozitorij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sa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kodom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dokumentacijom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dnevnikom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projekta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:</a:t>
            </a:r>
            <a:endParaRPr lang="bs-Latn-BA" sz="28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endParaRPr lang="bs-Latn-BA" sz="2800" dirty="0">
              <a:solidFill>
                <a:schemeClr val="bg1"/>
              </a:solidFill>
              <a:latin typeface="Amasis MT Pro Black" panose="02040A04050005020304" pitchFamily="18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endParaRPr lang="en-US" sz="2800" dirty="0">
              <a:solidFill>
                <a:schemeClr val="bg1"/>
              </a:solidFill>
              <a:latin typeface="Amasis MT Pro Black" panose="02040A04050005020304" pitchFamily="18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r>
              <a:rPr lang="en-US" sz="2800" u="sng" dirty="0">
                <a:solidFill>
                  <a:srgbClr val="3A3A3A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  <a:hlinkClick r:id="rId1" tooltip="https://github.com/korisnickoime/SmartLocker-FIT2025"/>
              </a:rPr>
              <a:t>Smart Locker </a:t>
            </a:r>
            <a:r>
              <a:rPr lang="en-US" sz="2800" u="sng" dirty="0" err="1">
                <a:solidFill>
                  <a:srgbClr val="3A3A3A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  <a:hlinkClick r:id="rId1" tooltip="https://github.com/korisnickoime/SmartLocker-FIT2025"/>
              </a:rPr>
              <a:t>Github</a:t>
            </a:r>
            <a:r>
              <a:rPr lang="en-US" sz="2800" u="sng" dirty="0">
                <a:solidFill>
                  <a:srgbClr val="3A3A3A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  <a:hlinkClick r:id="rId1" tooltip="https://github.com/korisnickoime/SmartLocker-FIT2025"/>
              </a:rPr>
              <a:t> FIT CC 2025</a:t>
            </a:r>
            <a:endParaRPr lang="en-GB" sz="28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2"/>
          <p:cNvSpPr txBox="1">
            <a:spLocks noGrp="1"/>
          </p:cNvSpPr>
          <p:nvPr/>
        </p:nvSpPr>
        <p:spPr>
          <a:xfrm>
            <a:off x="1328951" y="1190503"/>
            <a:ext cx="7734325" cy="738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3200" b="1" i="0" u="none" strike="noStrike" cap="none">
                <a:solidFill>
                  <a:srgbClr val="FFFFFF"/>
                </a:solidFill>
                <a:latin typeface="Segoe UI" panose="020B0502040204020203" pitchFamily="34" charset="0"/>
                <a:ea typeface="Montserrat"/>
                <a:cs typeface="Segoe UI" panose="020B0502040204020203" pitchFamily="34" charset="0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n-GB" dirty="0" err="1">
                <a:solidFill>
                  <a:schemeClr val="bg1"/>
                </a:solidFill>
                <a:latin typeface="Arial Black" panose="020B0A04020102020204" pitchFamily="34" charset="0"/>
              </a:rPr>
              <a:t>Naslov</a:t>
            </a:r>
            <a:endParaRPr lang="en-GB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Shape 113"/>
          <p:cNvSpPr txBox="1"/>
          <p:nvPr/>
        </p:nvSpPr>
        <p:spPr>
          <a:xfrm>
            <a:off x="1328951" y="2188777"/>
            <a:ext cx="7734324" cy="3228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s-Latn-BA" dirty="0">
                <a:solidFill>
                  <a:schemeClr val="bg1"/>
                </a:solidFill>
                <a:latin typeface="Arial Black" panose="020B0A04020102020204" pitchFamily="34" charset="0"/>
              </a:rPr>
              <a:t>Ideja projekta</a:t>
            </a:r>
            <a:endParaRPr lang="bs-Latn-BA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bs-Latn-BA" dirty="0">
                <a:solidFill>
                  <a:schemeClr val="bg1"/>
                </a:solidFill>
                <a:latin typeface="Arial Black" panose="020B0A04020102020204" pitchFamily="34" charset="0"/>
              </a:rPr>
              <a:t>Ciljevi projekta</a:t>
            </a:r>
            <a:endParaRPr lang="bs-Latn-BA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bs-Latn-BA" dirty="0">
                <a:solidFill>
                  <a:schemeClr val="bg1"/>
                </a:solidFill>
                <a:latin typeface="Arial Black" panose="020B0A04020102020204" pitchFamily="34" charset="0"/>
              </a:rPr>
              <a:t>Korištene komponente</a:t>
            </a:r>
            <a:endParaRPr lang="bs-Latn-BA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bs-Latn-BA" dirty="0">
                <a:solidFill>
                  <a:schemeClr val="bg1"/>
                </a:solidFill>
                <a:latin typeface="Arial Black" panose="020B0A04020102020204" pitchFamily="34" charset="0"/>
              </a:rPr>
              <a:t>Funkcionalnost sistema</a:t>
            </a:r>
            <a:endParaRPr lang="bs-Latn-BA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bs-Latn-BA" dirty="0">
                <a:solidFill>
                  <a:schemeClr val="bg1"/>
                </a:solidFill>
                <a:latin typeface="Arial Black" panose="020B0A04020102020204" pitchFamily="34" charset="0"/>
              </a:rPr>
              <a:t>Proces izrade</a:t>
            </a:r>
            <a:endParaRPr lang="bs-Latn-BA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bs-Latn-BA" dirty="0">
                <a:solidFill>
                  <a:schemeClr val="bg1"/>
                </a:solidFill>
                <a:latin typeface="Arial Black" panose="020B0A04020102020204" pitchFamily="34" charset="0"/>
              </a:rPr>
              <a:t>Postignuti rezultat</a:t>
            </a:r>
            <a:endParaRPr lang="bs-Latn-BA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bs-Latn-BA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1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852930"/>
            <a:ext cx="4172585" cy="2809875"/>
          </a:xfrm>
          <a:prstGeom prst="rect">
            <a:avLst/>
          </a:prstGeom>
          <a:solidFill>
            <a:srgbClr val="0F01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03082" y="2196508"/>
            <a:ext cx="47495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6600" dirty="0">
                <a:solidFill>
                  <a:srgbClr val="87ADDB"/>
                </a:solidFill>
                <a:latin typeface="Amasis MT Pro Black" panose="020F0502020204030204" pitchFamily="18" charset="-18"/>
              </a:rPr>
              <a:t>Hvala na pažnji!</a:t>
            </a:r>
            <a:endParaRPr lang="en-US" sz="6600" dirty="0">
              <a:solidFill>
                <a:srgbClr val="87ADDB"/>
              </a:solidFill>
              <a:latin typeface="Amasis MT Pro Black" panose="020F0502020204030204" pitchFamily="18" charset="-18"/>
            </a:endParaRPr>
          </a:p>
        </p:txBody>
      </p:sp>
      <p:sp>
        <p:nvSpPr>
          <p:cNvPr id="4" name="Oval 3"/>
          <p:cNvSpPr/>
          <p:nvPr/>
        </p:nvSpPr>
        <p:spPr>
          <a:xfrm>
            <a:off x="1606858" y="1731146"/>
            <a:ext cx="3551068" cy="33735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074" y="1971799"/>
            <a:ext cx="2015230" cy="2914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logos on a blue background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73658" y="1541947"/>
            <a:ext cx="54664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Ideja projekta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8" y="1541947"/>
            <a:ext cx="2971800" cy="396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5143401" y="2597075"/>
            <a:ext cx="5396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Kreiranje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pametnog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ormarića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korištenjem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recikliranih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računarskih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kućišta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.</a:t>
            </a:r>
            <a:endParaRPr lang="bs-Latn-BA" sz="2400" b="1" kern="12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Kontrola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pristupa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bazirana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na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RFID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tehnologiji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mikrokontrolerima</a:t>
            </a:r>
            <a:r>
              <a:rPr lang="en-US" sz="2400" b="1" kern="1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Arduino.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endParaRPr lang="en-GB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78111" y="1187946"/>
            <a:ext cx="591027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Ciljevi</a:t>
            </a:r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projekta</a:t>
            </a:r>
            <a:endParaRPr lang="en-US" sz="5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8152" y="2438400"/>
            <a:ext cx="27790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1.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Sigurnost</a:t>
            </a:r>
            <a:endParaRPr lang="bs-Latn-BA" sz="2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endParaRPr lang="bs-Latn-BA" sz="2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r>
              <a:rPr lang="bs-Latn-BA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Razviti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pouzdan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siguran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sistem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za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zaključavanje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.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endParaRPr lang="en-US" sz="18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353" y="2438400"/>
            <a:ext cx="31017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2.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Ekologija</a:t>
            </a:r>
            <a:endParaRPr lang="bs-Latn-BA" sz="2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Promovisati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reciklažu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IT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otpada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kroz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inovativnu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primjenu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.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4424" y="2438399"/>
            <a:ext cx="255942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Edukacija</a:t>
            </a:r>
            <a:endParaRPr lang="bs-Latn-BA" sz="2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Podstaknuti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učenike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učenje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mikrokontrolerima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RFID-u.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endParaRPr lang="en-GB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3040" y="1246111"/>
            <a:ext cx="8985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s-Latn-BA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Korištene komponente: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502" y="2454276"/>
            <a:ext cx="681317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1.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Servo motor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r>
              <a:rPr lang="bs-Latn-B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2.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RFID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čitač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MFRC-522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r>
              <a:rPr lang="bs-Latn-B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3.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Arduino Uno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r>
              <a:rPr lang="bs-Latn-B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4.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LCD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displej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(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opcionalno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)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r>
              <a:rPr lang="bs-Latn-B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5.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Reciklirano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kućište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računara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endParaRPr lang="en-GB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15482" r="13753" b="20963"/>
          <a:stretch>
            <a:fillRect/>
          </a:stretch>
        </p:blipFill>
        <p:spPr>
          <a:xfrm rot="16200000">
            <a:off x="7497450" y="1294472"/>
            <a:ext cx="3093439" cy="4843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3199" y="1128375"/>
            <a:ext cx="9225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Funkcionalnost</a:t>
            </a:r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sistema</a:t>
            </a:r>
            <a:endParaRPr lang="en-US" sz="5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3441" y="2051705"/>
            <a:ext cx="46024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Korisnik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pristupa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ormariću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pomoću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RFID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kartice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.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Prepoznati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ID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otključava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servo motor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signalizira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status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na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LCD-u.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endParaRPr lang="en-GB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22" y="2051705"/>
            <a:ext cx="5232400" cy="33855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3840" y="1239520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Proces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izrade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9040" y="2346960"/>
            <a:ext cx="531368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Idejna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skica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Testiranje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komponenti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Izrada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kućišta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Povezivanje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sistema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Kodiranje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testiranje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endParaRPr lang="en-GB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92" y="2113280"/>
            <a:ext cx="3420301" cy="36244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5472" y="1423015"/>
            <a:ext cx="7167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Postignuti</a:t>
            </a:r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rezultat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0960" y="2346345"/>
            <a:ext cx="54051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Razvijen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funkcionalan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pametni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ormarić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sa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RFID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pristupom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.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Pripremljen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za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prezentaciju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dalji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razvoj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  <a:ea typeface="Noto Serif" panose="02020600060500020200"/>
                <a:cs typeface="Noto Serif" panose="02020600060500020200"/>
                <a:sym typeface="Noto Serif" panose="02020600060500020200"/>
              </a:rPr>
              <a:t>.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  <a:ea typeface="Noto Serif" panose="02020600060500020200"/>
              <a:cs typeface="Noto Serif" panose="02020600060500020200"/>
              <a:sym typeface="Noto Serif" panose="02020600060500020200"/>
            </a:endParaRPr>
          </a:p>
          <a:p>
            <a:endParaRPr lang="en-GB" dirty="0"/>
          </a:p>
        </p:txBody>
      </p:sp>
      <p:pic>
        <p:nvPicPr>
          <p:cNvPr id="4" name="Video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478547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</Words>
  <Application>WPS Presentation</Application>
  <PresentationFormat>Widescreen</PresentationFormat>
  <Paragraphs>86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SimSun</vt:lpstr>
      <vt:lpstr>Wingdings</vt:lpstr>
      <vt:lpstr>Orbitron</vt:lpstr>
      <vt:lpstr>Wide Latin</vt:lpstr>
      <vt:lpstr>Arial</vt:lpstr>
      <vt:lpstr>Syne SemiBold</vt:lpstr>
      <vt:lpstr>Segoe Print</vt:lpstr>
      <vt:lpstr>Arial Black</vt:lpstr>
      <vt:lpstr>Segoe UI</vt:lpstr>
      <vt:lpstr>Calibri</vt:lpstr>
      <vt:lpstr>Noto Serif</vt:lpstr>
      <vt:lpstr>Amasis MT Pro Black</vt:lpstr>
      <vt:lpstr>Montserrat</vt:lpstr>
      <vt:lpstr>Segoe UI</vt:lpstr>
      <vt:lpstr>Amasis MT Pro Black</vt:lpstr>
      <vt:lpstr>Calibri</vt:lpstr>
      <vt:lpstr>Microsoft YaHei</vt:lpstr>
      <vt:lpstr>Arial Unicode MS</vt:lpstr>
      <vt:lpstr>Cover and End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Sara Šelo</cp:lastModifiedBy>
  <cp:revision>118</cp:revision>
  <dcterms:created xsi:type="dcterms:W3CDTF">2018-04-24T17:14:00Z</dcterms:created>
  <dcterms:modified xsi:type="dcterms:W3CDTF">2025-05-28T19:41:25Z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20A1070825A1406982F5088B96FF6DD5_12</vt:lpwstr>
  </property>
  <property fmtid="{D5CDD505-2E9C-101B-9397-08002B2CF9AE}" pid="3" name="KSOProductBuildVer">
    <vt:lpwstr>1033-12.2.0.21179</vt:lpwstr>
  </property>
</Properties>
</file>